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34" r:id="rId1"/>
  </p:sldMasterIdLst>
  <p:sldIdLst>
    <p:sldId id="256" r:id="rId2"/>
    <p:sldId id="257" r:id="rId3"/>
  </p:sldIdLst>
  <p:sldSz cx="10058400" cy="77724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B71475-FE0D-4952-9F2F-56151BAE653B}" v="43" dt="2025-10-21T17:02:40.4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0" d="100"/>
          <a:sy n="50" d="100"/>
        </p:scale>
        <p:origin x="1812"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312" y="-9597"/>
            <a:ext cx="10086784" cy="7791593"/>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3655" y="2725139"/>
            <a:ext cx="6409391" cy="1865809"/>
          </a:xfrm>
        </p:spPr>
        <p:txBody>
          <a:bodyPr anchor="b">
            <a:noAutofit/>
          </a:bodyPr>
          <a:lstStyle>
            <a:lvl1pPr algn="r">
              <a:defRPr sz="594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243655" y="4590946"/>
            <a:ext cx="6409391" cy="1243152"/>
          </a:xfrm>
        </p:spPr>
        <p:txBody>
          <a:bodyPr anchor="t"/>
          <a:lstStyle>
            <a:lvl1pPr marL="0" indent="0" algn="r">
              <a:buNone/>
              <a:defRPr>
                <a:solidFill>
                  <a:schemeClr val="tx1">
                    <a:lumMod val="50000"/>
                    <a:lumOff val="50000"/>
                  </a:schemeClr>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43828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5" cy="3857413"/>
          </a:xfrm>
        </p:spPr>
        <p:txBody>
          <a:bodyPr anchor="ctr">
            <a:normAutofit/>
          </a:bodyPr>
          <a:lstStyle>
            <a:lvl1pPr algn="l">
              <a:defRPr sz="4840" b="0" cap="none"/>
            </a:lvl1pPr>
          </a:lstStyle>
          <a:p>
            <a:r>
              <a:rPr lang="en-US"/>
              <a:t>Click to edit Master title style</a:t>
            </a:r>
            <a:endParaRPr lang="en-US" dirty="0"/>
          </a:p>
        </p:txBody>
      </p:sp>
      <p:sp>
        <p:nvSpPr>
          <p:cNvPr id="3" name="Text Placeholder 2"/>
          <p:cNvSpPr>
            <a:spLocks noGrp="1"/>
          </p:cNvSpPr>
          <p:nvPr>
            <p:ph type="body" idx="1"/>
          </p:nvPr>
        </p:nvSpPr>
        <p:spPr>
          <a:xfrm>
            <a:off x="670560" y="5066453"/>
            <a:ext cx="6982485" cy="1780424"/>
          </a:xfrm>
        </p:spPr>
        <p:txBody>
          <a:bodyPr anchor="ctr">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6868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2374" y="690880"/>
            <a:ext cx="6679400"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211182" y="4116493"/>
            <a:ext cx="5961784" cy="431800"/>
          </a:xfrm>
        </p:spPr>
        <p:txBody>
          <a:bodyPr anchor="ctr">
            <a:noAutofit/>
          </a:bodyPr>
          <a:lstStyle>
            <a:lvl1pPr marL="0" indent="0">
              <a:buFontTx/>
              <a:buNone/>
              <a:defRPr sz="1760">
                <a:solidFill>
                  <a:schemeClr val="tx1">
                    <a:lumMod val="50000"/>
                    <a:lumOff val="50000"/>
                  </a:schemeClr>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066453"/>
            <a:ext cx="6982487" cy="1780424"/>
          </a:xfrm>
        </p:spPr>
        <p:txBody>
          <a:bodyPr anchor="ctr">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530983" y="895762"/>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22469" y="327143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98987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0558" y="2189587"/>
            <a:ext cx="6982487" cy="2941521"/>
          </a:xfrm>
        </p:spPr>
        <p:txBody>
          <a:bodyPr anchor="b">
            <a:normAutofit/>
          </a:bodyPr>
          <a:lstStyle>
            <a:lvl1pPr algn="l">
              <a:defRPr sz="4840" b="0" cap="none"/>
            </a:lvl1pPr>
          </a:lstStyle>
          <a:p>
            <a:r>
              <a:rPr lang="en-US"/>
              <a:t>Click to edit Master title style</a:t>
            </a:r>
            <a:endParaRPr lang="en-US" dirty="0"/>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93083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2374" y="690880"/>
            <a:ext cx="6679400"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0557" y="4548294"/>
            <a:ext cx="6982488" cy="582814"/>
          </a:xfrm>
        </p:spPr>
        <p:txBody>
          <a:bodyPr anchor="b">
            <a:noAutofit/>
          </a:bodyPr>
          <a:lstStyle>
            <a:lvl1pPr marL="0" indent="0">
              <a:buFontTx/>
              <a:buNone/>
              <a:defRPr sz="2640">
                <a:solidFill>
                  <a:schemeClr val="tx1">
                    <a:lumMod val="75000"/>
                    <a:lumOff val="25000"/>
                  </a:schemeClr>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530983" y="895762"/>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22469" y="327143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575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77433" y="690880"/>
            <a:ext cx="6975612"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0557" y="4548294"/>
            <a:ext cx="6982488" cy="582814"/>
          </a:xfrm>
        </p:spPr>
        <p:txBody>
          <a:bodyPr anchor="b">
            <a:noAutofit/>
          </a:bodyPr>
          <a:lstStyle>
            <a:lvl1pPr marL="0" indent="0">
              <a:buFontTx/>
              <a:buNone/>
              <a:defRPr sz="2640">
                <a:solidFill>
                  <a:schemeClr val="accent1"/>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4139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63623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5043" y="690881"/>
            <a:ext cx="1076693" cy="5951644"/>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0559" y="690881"/>
            <a:ext cx="5714529" cy="5951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7786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8267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0558" y="3060984"/>
            <a:ext cx="6982487" cy="2070125"/>
          </a:xfrm>
        </p:spPr>
        <p:txBody>
          <a:bodyPr anchor="b"/>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0558" y="5131108"/>
            <a:ext cx="6982487" cy="975120"/>
          </a:xfrm>
        </p:spPr>
        <p:txBody>
          <a:bodyPr anchor="t"/>
          <a:lstStyle>
            <a:lvl1pPr marL="0" indent="0" algn="l">
              <a:buNone/>
              <a:defRPr sz="220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7759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5" cy="149690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70561" y="2448668"/>
            <a:ext cx="3396920" cy="4398208"/>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56124" y="2448669"/>
            <a:ext cx="3396921" cy="4398209"/>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4452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4" cy="1496907"/>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0559" y="2449114"/>
            <a:ext cx="3399739"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70559" y="3102213"/>
            <a:ext cx="3399739" cy="37446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53304" y="2449114"/>
            <a:ext cx="3399739"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4253304" y="3102213"/>
            <a:ext cx="3399739" cy="37446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4308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0559" y="690880"/>
            <a:ext cx="6982485" cy="149690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9999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90206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59" y="1698418"/>
            <a:ext cx="3069200" cy="1448928"/>
          </a:xfrm>
        </p:spPr>
        <p:txBody>
          <a:bodyPr anchor="b">
            <a:normAutofit/>
          </a:bodyPr>
          <a:lstStyle>
            <a:lvl1pPr>
              <a:defRPr sz="2200"/>
            </a:lvl1pPr>
          </a:lstStyle>
          <a:p>
            <a:r>
              <a:rPr lang="en-US"/>
              <a:t>Click to edit Master title style</a:t>
            </a:r>
            <a:endParaRPr lang="en-US" dirty="0"/>
          </a:p>
        </p:txBody>
      </p:sp>
      <p:sp>
        <p:nvSpPr>
          <p:cNvPr id="3" name="Content Placeholder 2"/>
          <p:cNvSpPr>
            <a:spLocks noGrp="1"/>
          </p:cNvSpPr>
          <p:nvPr>
            <p:ph idx="1"/>
          </p:nvPr>
        </p:nvSpPr>
        <p:spPr>
          <a:xfrm>
            <a:off x="3928403" y="583582"/>
            <a:ext cx="3724641" cy="626329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0559" y="3147346"/>
            <a:ext cx="3069200" cy="2929042"/>
          </a:xfrm>
        </p:spPr>
        <p:txBody>
          <a:bodyPr>
            <a:normAutofit/>
          </a:bodyPr>
          <a:lstStyle>
            <a:lvl1pPr marL="0" indent="0">
              <a:buNone/>
              <a:defRPr sz="1540"/>
            </a:lvl1pPr>
            <a:lvl2pPr marL="377190" indent="0">
              <a:buNone/>
              <a:defRPr sz="1155"/>
            </a:lvl2pPr>
            <a:lvl3pPr marL="754380" indent="0">
              <a:buNone/>
              <a:defRPr sz="990"/>
            </a:lvl3pPr>
            <a:lvl4pPr marL="1131570" indent="0">
              <a:buNone/>
              <a:defRPr sz="825"/>
            </a:lvl4pPr>
            <a:lvl5pPr marL="1508760" indent="0">
              <a:buNone/>
              <a:defRPr sz="825"/>
            </a:lvl5pPr>
            <a:lvl6pPr marL="1885950" indent="0">
              <a:buNone/>
              <a:defRPr sz="825"/>
            </a:lvl6pPr>
            <a:lvl7pPr marL="2263140" indent="0">
              <a:buNone/>
              <a:defRPr sz="825"/>
            </a:lvl7pPr>
            <a:lvl8pPr marL="2640330" indent="0">
              <a:buNone/>
              <a:defRPr sz="825"/>
            </a:lvl8pPr>
            <a:lvl9pPr marL="3017520" indent="0">
              <a:buNone/>
              <a:defRPr sz="82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4788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59" y="5440680"/>
            <a:ext cx="6982485" cy="642303"/>
          </a:xfrm>
        </p:spPr>
        <p:txBody>
          <a:bodyPr anchor="b">
            <a:normAutofit/>
          </a:bodyPr>
          <a:lstStyle>
            <a:lvl1pPr algn="l">
              <a:defRPr sz="26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0559" y="690880"/>
            <a:ext cx="6982485" cy="4358480"/>
          </a:xfrm>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4" name="Text Placeholder 3"/>
          <p:cNvSpPr>
            <a:spLocks noGrp="1"/>
          </p:cNvSpPr>
          <p:nvPr>
            <p:ph type="body" sz="half" idx="2"/>
          </p:nvPr>
        </p:nvSpPr>
        <p:spPr>
          <a:xfrm>
            <a:off x="670559" y="6082983"/>
            <a:ext cx="6982485" cy="763894"/>
          </a:xfrm>
        </p:spPr>
        <p:txBody>
          <a:bodyPr>
            <a:normAutofit/>
          </a:bodyPr>
          <a:lstStyle>
            <a:lvl1pPr marL="0" indent="0">
              <a:buNone/>
              <a:defRPr sz="132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65257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313" y="-9597"/>
            <a:ext cx="10086786" cy="7791593"/>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0560" y="690880"/>
            <a:ext cx="6982484" cy="149690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0559" y="2448669"/>
            <a:ext cx="6982485" cy="43982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45784" y="6846879"/>
            <a:ext cx="75254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5BCAD085-E8A6-8845-BD4E-CB4CCA059FC4}" type="datetimeFigureOut">
              <a:rPr lang="en-US" smtClean="0"/>
              <a:t>2/3/2026</a:t>
            </a:fld>
            <a:endParaRPr lang="en-US"/>
          </a:p>
        </p:txBody>
      </p:sp>
      <p:sp>
        <p:nvSpPr>
          <p:cNvPr id="5" name="Footer Placeholder 4"/>
          <p:cNvSpPr>
            <a:spLocks noGrp="1"/>
          </p:cNvSpPr>
          <p:nvPr>
            <p:ph type="ftr" sz="quarter" idx="3"/>
          </p:nvPr>
        </p:nvSpPr>
        <p:spPr>
          <a:xfrm>
            <a:off x="670560" y="6846879"/>
            <a:ext cx="5085270" cy="413808"/>
          </a:xfrm>
          <a:prstGeom prst="rect">
            <a:avLst/>
          </a:prstGeom>
        </p:spPr>
        <p:txBody>
          <a:bodyPr vert="horz" lIns="91440" tIns="45720" rIns="91440" bIns="45720" rtlCol="0" anchor="ctr"/>
          <a:lstStyle>
            <a:lvl1pPr algn="l">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89144" y="6846879"/>
            <a:ext cx="563902" cy="413808"/>
          </a:xfrm>
          <a:prstGeom prst="rect">
            <a:avLst/>
          </a:prstGeom>
        </p:spPr>
        <p:txBody>
          <a:bodyPr vert="horz" lIns="91440" tIns="45720" rIns="91440" bIns="45720" rtlCol="0" anchor="ctr"/>
          <a:lstStyle>
            <a:lvl1pPr algn="r">
              <a:defRPr sz="99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169922943"/>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 id="2147484046" r:id="rId12"/>
    <p:sldLayoutId id="2147484047" r:id="rId13"/>
    <p:sldLayoutId id="2147484048" r:id="rId14"/>
    <p:sldLayoutId id="2147484049" r:id="rId15"/>
    <p:sldLayoutId id="2147484050" r:id="rId16"/>
  </p:sldLayoutIdLst>
  <p:txStyles>
    <p:titleStyle>
      <a:lvl1pPr algn="l" defTabSz="502920" rtl="0" eaLnBrk="1" latinLnBrk="0" hangingPunct="1">
        <a:spcBef>
          <a:spcPct val="0"/>
        </a:spcBef>
        <a:buNone/>
        <a:defRPr sz="396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7190" indent="-377190" algn="l" defTabSz="502920" rtl="0" eaLnBrk="1" latinLnBrk="0" hangingPunct="1">
        <a:spcBef>
          <a:spcPts val="1100"/>
        </a:spcBef>
        <a:spcAft>
          <a:spcPts val="0"/>
        </a:spcAft>
        <a:buClr>
          <a:schemeClr val="accent1"/>
        </a:buClr>
        <a:buSzPct val="80000"/>
        <a:buFont typeface="Wingdings 3" charset="2"/>
        <a:buChar char=""/>
        <a:defRPr sz="1980" kern="1200">
          <a:solidFill>
            <a:schemeClr val="tx1">
              <a:lumMod val="75000"/>
              <a:lumOff val="25000"/>
            </a:schemeClr>
          </a:solidFill>
          <a:latin typeface="+mn-lt"/>
          <a:ea typeface="+mn-ea"/>
          <a:cs typeface="+mn-cs"/>
        </a:defRPr>
      </a:lvl1pPr>
      <a:lvl2pPr marL="817245" indent="-314325" algn="l" defTabSz="502920" rtl="0" eaLnBrk="1" latinLnBrk="0" hangingPunct="1">
        <a:spcBef>
          <a:spcPts val="1100"/>
        </a:spcBef>
        <a:spcAft>
          <a:spcPts val="0"/>
        </a:spcAft>
        <a:buClr>
          <a:schemeClr val="accent1"/>
        </a:buClr>
        <a:buSzPct val="80000"/>
        <a:buFont typeface="Wingdings 3" charset="2"/>
        <a:buChar char=""/>
        <a:defRPr sz="1760" kern="1200">
          <a:solidFill>
            <a:schemeClr val="tx1">
              <a:lumMod val="75000"/>
              <a:lumOff val="25000"/>
            </a:schemeClr>
          </a:solidFill>
          <a:latin typeface="+mn-lt"/>
          <a:ea typeface="+mn-ea"/>
          <a:cs typeface="+mn-cs"/>
        </a:defRPr>
      </a:lvl2pPr>
      <a:lvl3pPr marL="1257300" indent="-251460" algn="l" defTabSz="502920" rtl="0" eaLnBrk="1" latinLnBrk="0" hangingPunct="1">
        <a:spcBef>
          <a:spcPts val="1100"/>
        </a:spcBef>
        <a:spcAft>
          <a:spcPts val="0"/>
        </a:spcAft>
        <a:buClr>
          <a:schemeClr val="accent1"/>
        </a:buClr>
        <a:buSzPct val="80000"/>
        <a:buFont typeface="Wingdings 3" charset="2"/>
        <a:buChar char=""/>
        <a:defRPr sz="1540" kern="1200">
          <a:solidFill>
            <a:schemeClr val="tx1">
              <a:lumMod val="75000"/>
              <a:lumOff val="25000"/>
            </a:schemeClr>
          </a:solidFill>
          <a:latin typeface="+mn-lt"/>
          <a:ea typeface="+mn-ea"/>
          <a:cs typeface="+mn-cs"/>
        </a:defRPr>
      </a:lvl3pPr>
      <a:lvl4pPr marL="176022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4pPr>
      <a:lvl5pPr marL="226314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5pPr>
      <a:lvl6pPr marL="276606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6pPr>
      <a:lvl7pPr marL="326898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7pPr>
      <a:lvl8pPr marL="377190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8pPr>
      <a:lvl9pPr marL="427482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33528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67056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6979920" y="914400"/>
            <a:ext cx="2804160" cy="914400"/>
          </a:xfrm>
          <a:prstGeom prst="rect">
            <a:avLst/>
          </a:prstGeom>
          <a:noFill/>
        </p:spPr>
        <p:txBody>
          <a:bodyPr wrap="square">
            <a:spAutoFit/>
          </a:bodyPr>
          <a:lstStyle/>
          <a:p>
            <a:endParaRPr/>
          </a:p>
          <a:p>
            <a:pPr algn="ctr">
              <a:defRPr sz="2400" b="1">
                <a:solidFill>
                  <a:srgbClr val="3C3C3C"/>
                </a:solidFill>
              </a:defRPr>
            </a:pPr>
            <a:r>
              <a:t>Welborn Whole Home Inspections</a:t>
            </a:r>
          </a:p>
        </p:txBody>
      </p:sp>
      <p:sp>
        <p:nvSpPr>
          <p:cNvPr id="5" name="TextBox 4"/>
          <p:cNvSpPr txBox="1"/>
          <p:nvPr/>
        </p:nvSpPr>
        <p:spPr>
          <a:xfrm>
            <a:off x="6979920" y="2286000"/>
            <a:ext cx="2804160" cy="1554272"/>
          </a:xfrm>
          <a:prstGeom prst="rect">
            <a:avLst/>
          </a:prstGeom>
          <a:noFill/>
        </p:spPr>
        <p:txBody>
          <a:bodyPr wrap="square">
            <a:spAutoFit/>
          </a:bodyPr>
          <a:lstStyle/>
          <a:p>
            <a:pPr algn="ctr">
              <a:spcAft>
                <a:spcPts val="600"/>
              </a:spcAft>
            </a:pPr>
            <a:r>
              <a:rPr lang="en-US" b="1" dirty="0"/>
              <a:t>Seller’s Pre-Inspection Checklist:</a:t>
            </a:r>
          </a:p>
          <a:p>
            <a:pPr algn="ctr"/>
            <a:r>
              <a:rPr lang="en-US" dirty="0"/>
              <a:t> A quick guide to help your home shine during inspection</a:t>
            </a:r>
            <a:endParaRPr dirty="0"/>
          </a:p>
        </p:txBody>
      </p:sp>
      <p:sp>
        <p:nvSpPr>
          <p:cNvPr id="7" name="TextBox 6"/>
          <p:cNvSpPr txBox="1"/>
          <p:nvPr/>
        </p:nvSpPr>
        <p:spPr>
          <a:xfrm>
            <a:off x="6979920" y="5486400"/>
            <a:ext cx="2804160" cy="548640"/>
          </a:xfrm>
          <a:prstGeom prst="rect">
            <a:avLst/>
          </a:prstGeom>
          <a:noFill/>
        </p:spPr>
        <p:txBody>
          <a:bodyPr wrap="square">
            <a:spAutoFit/>
          </a:bodyPr>
          <a:lstStyle/>
          <a:p>
            <a:endParaRPr dirty="0"/>
          </a:p>
          <a:p>
            <a:pPr algn="ctr">
              <a:defRPr sz="1400" b="0">
                <a:solidFill>
                  <a:srgbClr val="C8C8C8"/>
                </a:solidFill>
              </a:defRPr>
            </a:pPr>
            <a:r>
              <a:rPr dirty="0"/>
              <a:t>[Insert Logo Here]</a:t>
            </a:r>
          </a:p>
        </p:txBody>
      </p:sp>
      <p:sp>
        <p:nvSpPr>
          <p:cNvPr id="8" name="TextBox 7"/>
          <p:cNvSpPr txBox="1"/>
          <p:nvPr/>
        </p:nvSpPr>
        <p:spPr>
          <a:xfrm>
            <a:off x="3627116" y="5588128"/>
            <a:ext cx="2804160" cy="984885"/>
          </a:xfrm>
          <a:prstGeom prst="rect">
            <a:avLst/>
          </a:prstGeom>
          <a:noFill/>
        </p:spPr>
        <p:txBody>
          <a:bodyPr wrap="square">
            <a:spAutoFit/>
          </a:bodyPr>
          <a:lstStyle/>
          <a:p>
            <a:endParaRPr dirty="0"/>
          </a:p>
          <a:p>
            <a:pPr algn="ctr">
              <a:defRPr sz="2000" b="1">
                <a:solidFill>
                  <a:srgbClr val="3C3C3C"/>
                </a:solidFill>
              </a:defRPr>
            </a:pPr>
            <a:r>
              <a:rPr dirty="0"/>
              <a:t>Inside: </a:t>
            </a:r>
            <a:r>
              <a:rPr lang="en-US" dirty="0"/>
              <a:t>Pre-Inspection Checklist</a:t>
            </a:r>
            <a:endParaRPr dirty="0"/>
          </a:p>
        </p:txBody>
      </p:sp>
      <p:sp>
        <p:nvSpPr>
          <p:cNvPr id="10" name="TextBox 9"/>
          <p:cNvSpPr txBox="1"/>
          <p:nvPr/>
        </p:nvSpPr>
        <p:spPr>
          <a:xfrm>
            <a:off x="274320" y="716706"/>
            <a:ext cx="2804160" cy="731520"/>
          </a:xfrm>
          <a:prstGeom prst="rect">
            <a:avLst/>
          </a:prstGeom>
          <a:noFill/>
        </p:spPr>
        <p:txBody>
          <a:bodyPr wrap="square">
            <a:spAutoFit/>
          </a:bodyPr>
          <a:lstStyle/>
          <a:p>
            <a:endParaRPr dirty="0"/>
          </a:p>
          <a:p>
            <a:pPr algn="ctr">
              <a:defRPr sz="2000" b="1">
                <a:solidFill>
                  <a:srgbClr val="3C3C3C"/>
                </a:solidFill>
              </a:defRPr>
            </a:pPr>
            <a:r>
              <a:rPr dirty="0"/>
              <a:t>Contact Us</a:t>
            </a:r>
          </a:p>
        </p:txBody>
      </p:sp>
      <p:sp>
        <p:nvSpPr>
          <p:cNvPr id="11" name="TextBox 10"/>
          <p:cNvSpPr txBox="1"/>
          <p:nvPr/>
        </p:nvSpPr>
        <p:spPr>
          <a:xfrm>
            <a:off x="0" y="1671830"/>
            <a:ext cx="3352797" cy="2739211"/>
          </a:xfrm>
          <a:prstGeom prst="rect">
            <a:avLst/>
          </a:prstGeom>
          <a:noFill/>
        </p:spPr>
        <p:txBody>
          <a:bodyPr wrap="square">
            <a:spAutoFit/>
          </a:bodyPr>
          <a:lstStyle/>
          <a:p>
            <a:endParaRPr dirty="0"/>
          </a:p>
          <a:p>
            <a:pPr algn="ctr">
              <a:defRPr sz="1400" b="0">
                <a:solidFill>
                  <a:srgbClr val="3C3C3C"/>
                </a:solidFill>
              </a:defRPr>
            </a:pPr>
            <a:r>
              <a:rPr dirty="0"/>
              <a:t>📞 850-625-3460</a:t>
            </a:r>
            <a:br>
              <a:rPr dirty="0"/>
            </a:br>
            <a:r>
              <a:rPr dirty="0"/>
              <a:t>✉ welbornwholehomeinspections</a:t>
            </a:r>
            <a:r>
              <a:rPr sz="1000" dirty="0"/>
              <a:t>@gmail.com</a:t>
            </a:r>
            <a:endParaRPr lang="en-US" sz="1000" dirty="0"/>
          </a:p>
          <a:p>
            <a:pPr algn="ctr">
              <a:defRPr sz="1400" b="0">
                <a:solidFill>
                  <a:srgbClr val="3C3C3C"/>
                </a:solidFill>
              </a:defRPr>
            </a:pPr>
            <a:br>
              <a:rPr dirty="0"/>
            </a:br>
            <a:r>
              <a:rPr dirty="0"/>
              <a:t>🌐 welbornwholehomeinspections.com</a:t>
            </a:r>
            <a:br>
              <a:rPr dirty="0"/>
            </a:br>
            <a:br>
              <a:rPr dirty="0"/>
            </a:br>
            <a:r>
              <a:rPr lang="en-US" dirty="0"/>
              <a:t>Licensed &amp; Insured in Alabama &amp; Florida</a:t>
            </a:r>
          </a:p>
          <a:p>
            <a:pPr algn="ctr">
              <a:defRPr sz="1400" b="0">
                <a:solidFill>
                  <a:srgbClr val="3C3C3C"/>
                </a:solidFill>
              </a:defRPr>
            </a:pPr>
            <a:r>
              <a:rPr lang="en-US" dirty="0"/>
              <a:t>Member of ASHI</a:t>
            </a:r>
          </a:p>
          <a:p>
            <a:pPr algn="ctr">
              <a:defRPr sz="1400" b="0">
                <a:solidFill>
                  <a:srgbClr val="3C3C3C"/>
                </a:solidFill>
              </a:defRPr>
            </a:pPr>
            <a:r>
              <a:rPr lang="en-US" dirty="0"/>
              <a:t>Certified Drone Pilot</a:t>
            </a:r>
          </a:p>
          <a:p>
            <a:pPr algn="ctr">
              <a:defRPr sz="1400" b="0">
                <a:solidFill>
                  <a:srgbClr val="3C3C3C"/>
                </a:solidFill>
              </a:defRPr>
            </a:pPr>
            <a:endParaRPr lang="en-US" dirty="0"/>
          </a:p>
          <a:p>
            <a:pPr algn="ctr">
              <a:defRPr sz="1400" b="0">
                <a:solidFill>
                  <a:srgbClr val="3C3C3C"/>
                </a:solidFill>
              </a:defRPr>
            </a:pPr>
            <a:r>
              <a:rPr lang="en-US" dirty="0"/>
              <a:t>Call or Book Online!</a:t>
            </a:r>
          </a:p>
        </p:txBody>
      </p:sp>
      <p:pic>
        <p:nvPicPr>
          <p:cNvPr id="14" name="Picture 13" descr="A logo for a home inspection company&#10;&#10;AI-generated content may be incorrect.">
            <a:extLst>
              <a:ext uri="{FF2B5EF4-FFF2-40B4-BE49-F238E27FC236}">
                <a16:creationId xmlns:a16="http://schemas.microsoft.com/office/drawing/2014/main" id="{A779D9B1-FACC-5605-98E3-7E9BA9F4CB8F}"/>
              </a:ext>
            </a:extLst>
          </p:cNvPr>
          <p:cNvPicPr>
            <a:picLocks noChangeAspect="1"/>
          </p:cNvPicPr>
          <p:nvPr/>
        </p:nvPicPr>
        <p:blipFill>
          <a:blip r:embed="rId2"/>
          <a:stretch>
            <a:fillRect/>
          </a:stretch>
        </p:blipFill>
        <p:spPr>
          <a:xfrm>
            <a:off x="571506" y="5639407"/>
            <a:ext cx="2247894" cy="1798315"/>
          </a:xfrm>
          <a:prstGeom prst="rect">
            <a:avLst/>
          </a:prstGeom>
        </p:spPr>
      </p:pic>
      <p:pic>
        <p:nvPicPr>
          <p:cNvPr id="15" name="Picture 14">
            <a:extLst>
              <a:ext uri="{FF2B5EF4-FFF2-40B4-BE49-F238E27FC236}">
                <a16:creationId xmlns:a16="http://schemas.microsoft.com/office/drawing/2014/main" id="{4C3973E9-2786-CFD0-490F-ADBCF12B78A0}"/>
              </a:ext>
            </a:extLst>
          </p:cNvPr>
          <p:cNvPicPr>
            <a:picLocks noChangeAspect="1"/>
          </p:cNvPicPr>
          <p:nvPr/>
        </p:nvPicPr>
        <p:blipFill>
          <a:blip r:embed="rId3"/>
          <a:stretch>
            <a:fillRect/>
          </a:stretch>
        </p:blipFill>
        <p:spPr>
          <a:xfrm>
            <a:off x="7237275" y="4774537"/>
            <a:ext cx="2249619" cy="1798476"/>
          </a:xfrm>
          <a:prstGeom prst="rect">
            <a:avLst/>
          </a:prstGeom>
        </p:spPr>
      </p:pic>
      <p:sp>
        <p:nvSpPr>
          <p:cNvPr id="17" name="TextBox 16">
            <a:extLst>
              <a:ext uri="{FF2B5EF4-FFF2-40B4-BE49-F238E27FC236}">
                <a16:creationId xmlns:a16="http://schemas.microsoft.com/office/drawing/2014/main" id="{A6E558F9-D071-8167-0EA2-973A196D4530}"/>
              </a:ext>
            </a:extLst>
          </p:cNvPr>
          <p:cNvSpPr txBox="1"/>
          <p:nvPr/>
        </p:nvSpPr>
        <p:spPr>
          <a:xfrm>
            <a:off x="3627116" y="716706"/>
            <a:ext cx="2804152" cy="4801314"/>
          </a:xfrm>
          <a:prstGeom prst="rect">
            <a:avLst/>
          </a:prstGeom>
          <a:noFill/>
        </p:spPr>
        <p:txBody>
          <a:bodyPr wrap="square" rtlCol="0">
            <a:spAutoFit/>
          </a:bodyPr>
          <a:lstStyle/>
          <a:p>
            <a:pPr algn="ctr"/>
            <a:r>
              <a:rPr lang="en-US" b="1" dirty="0"/>
              <a:t>Client-Focused Approach</a:t>
            </a:r>
          </a:p>
          <a:p>
            <a:pPr algn="ctr"/>
            <a:endParaRPr lang="en-US" dirty="0"/>
          </a:p>
          <a:p>
            <a:pPr algn="ctr"/>
            <a:r>
              <a:rPr lang="en-US" dirty="0"/>
              <a:t>Our service is centered around the needs of our clients, with a focus on open communication and clear reporting to support you during the home buying or selling process. When you choose us, we are happy to discuss our findings and answer any questions you may have about your property or prospective property. </a:t>
            </a:r>
          </a:p>
        </p:txBody>
      </p:sp>
      <p:sp>
        <p:nvSpPr>
          <p:cNvPr id="18" name="Rectangle 17">
            <a:extLst>
              <a:ext uri="{FF2B5EF4-FFF2-40B4-BE49-F238E27FC236}">
                <a16:creationId xmlns:a16="http://schemas.microsoft.com/office/drawing/2014/main" id="{F811997F-7293-DD35-7AB4-AEF208309EE0}"/>
              </a:ext>
            </a:extLst>
          </p:cNvPr>
          <p:cNvSpPr/>
          <p:nvPr/>
        </p:nvSpPr>
        <p:spPr>
          <a:xfrm>
            <a:off x="274320" y="228224"/>
            <a:ext cx="2804159" cy="26487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1BB84D7-7D23-EBAF-63E7-74F486E020B9}"/>
              </a:ext>
            </a:extLst>
          </p:cNvPr>
          <p:cNvSpPr/>
          <p:nvPr/>
        </p:nvSpPr>
        <p:spPr>
          <a:xfrm>
            <a:off x="3627120" y="207587"/>
            <a:ext cx="2804159" cy="26487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33528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67056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3415658" y="319177"/>
            <a:ext cx="3219436"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b="1" dirty="0"/>
              <a:t>Electrical | Plumbing |HVAC</a:t>
            </a:r>
            <a:endParaRPr sz="1600" dirty="0"/>
          </a:p>
        </p:txBody>
      </p:sp>
      <p:sp>
        <p:nvSpPr>
          <p:cNvPr id="7" name="TextBox 6"/>
          <p:cNvSpPr txBox="1"/>
          <p:nvPr/>
        </p:nvSpPr>
        <p:spPr>
          <a:xfrm>
            <a:off x="3386129" y="738200"/>
            <a:ext cx="3286142" cy="2893100"/>
          </a:xfrm>
          <a:prstGeom prst="rect">
            <a:avLst/>
          </a:prstGeom>
          <a:noFill/>
        </p:spPr>
        <p:txBody>
          <a:bodyPr wrap="square">
            <a:spAutoFit/>
          </a:bodyPr>
          <a:lstStyle/>
          <a:p>
            <a:pPr>
              <a:defRPr sz="1400" b="0">
                <a:solidFill>
                  <a:srgbClr val="3C3C3C"/>
                </a:solidFill>
              </a:defRPr>
            </a:pPr>
            <a:r>
              <a:rPr lang="en-US" sz="1300" dirty="0"/>
              <a:t>• Test outlets, switches &amp; GFCIs.  </a:t>
            </a:r>
          </a:p>
          <a:p>
            <a:pPr>
              <a:defRPr sz="1400" b="0">
                <a:solidFill>
                  <a:srgbClr val="3C3C3C"/>
                </a:solidFill>
              </a:defRPr>
            </a:pPr>
            <a:r>
              <a:rPr lang="en-US" sz="1300" dirty="0"/>
              <a:t>• Label breaker circuits if needed.</a:t>
            </a:r>
          </a:p>
          <a:p>
            <a:pPr>
              <a:defRPr sz="1400" b="0">
                <a:solidFill>
                  <a:srgbClr val="3C3C3C"/>
                </a:solidFill>
              </a:defRPr>
            </a:pPr>
            <a:r>
              <a:rPr lang="en-US" sz="1300" dirty="0"/>
              <a:t>• Check that toilets flush, don’t run continuously, and that the base isn’t loose/wobbly</a:t>
            </a:r>
          </a:p>
          <a:p>
            <a:pPr>
              <a:defRPr sz="1400" b="0">
                <a:solidFill>
                  <a:srgbClr val="3C3C3C"/>
                </a:solidFill>
              </a:defRPr>
            </a:pPr>
            <a:r>
              <a:rPr lang="en-US" sz="1300" dirty="0"/>
              <a:t>• Check water pressure &amp; drains. </a:t>
            </a:r>
          </a:p>
          <a:p>
            <a:pPr>
              <a:defRPr sz="1400" b="0">
                <a:solidFill>
                  <a:srgbClr val="3C3C3C"/>
                </a:solidFill>
              </a:defRPr>
            </a:pPr>
            <a:r>
              <a:rPr lang="en-US" sz="1300" dirty="0"/>
              <a:t>• Fix faucet or pipe leaks. </a:t>
            </a:r>
          </a:p>
          <a:p>
            <a:pPr>
              <a:defRPr sz="1400" b="0">
                <a:solidFill>
                  <a:srgbClr val="3C3C3C"/>
                </a:solidFill>
              </a:defRPr>
            </a:pPr>
            <a:r>
              <a:rPr lang="en-US" sz="1300" dirty="0"/>
              <a:t>• Correct any reverse-plumbed fixtures (hot and cold water lines connected backward-the right should run cold and the left should run hot)</a:t>
            </a:r>
          </a:p>
          <a:p>
            <a:pPr>
              <a:defRPr sz="1400" b="0">
                <a:solidFill>
                  <a:srgbClr val="3C3C3C"/>
                </a:solidFill>
              </a:defRPr>
            </a:pPr>
            <a:r>
              <a:rPr lang="en-US" sz="1300" dirty="0"/>
              <a:t>• Test heating/cooling systems</a:t>
            </a:r>
          </a:p>
          <a:p>
            <a:pPr>
              <a:defRPr sz="1400" b="0">
                <a:solidFill>
                  <a:srgbClr val="3C3C3C"/>
                </a:solidFill>
              </a:defRPr>
            </a:pPr>
            <a:r>
              <a:rPr lang="en-US" sz="1300" dirty="0"/>
              <a:t>• Schedule HVAC tune-up if over 1 year since last service. </a:t>
            </a:r>
          </a:p>
        </p:txBody>
      </p:sp>
      <p:sp>
        <p:nvSpPr>
          <p:cNvPr id="8" name="TextBox 7"/>
          <p:cNvSpPr txBox="1"/>
          <p:nvPr/>
        </p:nvSpPr>
        <p:spPr>
          <a:xfrm>
            <a:off x="6911324" y="3473817"/>
            <a:ext cx="2804160" cy="984885"/>
          </a:xfrm>
          <a:prstGeom prst="rect">
            <a:avLst/>
          </a:prstGeom>
          <a:noFill/>
        </p:spPr>
        <p:txBody>
          <a:bodyPr wrap="square">
            <a:spAutoFit/>
          </a:bodyPr>
          <a:lstStyle/>
          <a:p>
            <a:endParaRPr dirty="0"/>
          </a:p>
          <a:p>
            <a:pPr algn="ctr">
              <a:defRPr sz="2000" b="1">
                <a:solidFill>
                  <a:srgbClr val="3C3C3C"/>
                </a:solidFill>
              </a:defRPr>
            </a:pPr>
            <a:r>
              <a:rPr lang="en-US" dirty="0"/>
              <a:t>Why Schedule a Home Inspection?</a:t>
            </a:r>
            <a:endParaRPr dirty="0"/>
          </a:p>
        </p:txBody>
      </p:sp>
      <p:sp>
        <p:nvSpPr>
          <p:cNvPr id="9" name="TextBox 8"/>
          <p:cNvSpPr txBox="1"/>
          <p:nvPr/>
        </p:nvSpPr>
        <p:spPr>
          <a:xfrm>
            <a:off x="6915151" y="4388375"/>
            <a:ext cx="2800333" cy="3108543"/>
          </a:xfrm>
          <a:prstGeom prst="rect">
            <a:avLst/>
          </a:prstGeom>
          <a:noFill/>
        </p:spPr>
        <p:txBody>
          <a:bodyPr wrap="square">
            <a:spAutoFit/>
          </a:bodyPr>
          <a:lstStyle/>
          <a:p>
            <a:pPr algn="l">
              <a:defRPr sz="1400" b="0">
                <a:solidFill>
                  <a:srgbClr val="3C3C3C"/>
                </a:solidFill>
              </a:defRPr>
            </a:pPr>
            <a:r>
              <a:rPr dirty="0"/>
              <a:t>Regular inspections help identify small issues before they become costly repairs.</a:t>
            </a:r>
            <a:br>
              <a:rPr dirty="0"/>
            </a:br>
            <a:r>
              <a:rPr dirty="0"/>
              <a:t>Whether buying, selling, or maintaining your home, a professional inspection gives peace of mind and helps protect your investment.</a:t>
            </a:r>
            <a:br>
              <a:rPr dirty="0"/>
            </a:br>
            <a:r>
              <a:rPr dirty="0"/>
              <a:t>Bonus Tips:</a:t>
            </a:r>
            <a:br>
              <a:rPr dirty="0"/>
            </a:br>
            <a:r>
              <a:rPr dirty="0"/>
              <a:t>• Keep a maintenance log.</a:t>
            </a:r>
            <a:br>
              <a:rPr dirty="0"/>
            </a:br>
            <a:r>
              <a:rPr dirty="0"/>
              <a:t>• Don’t skip seasonal tasks.</a:t>
            </a:r>
            <a:br>
              <a:rPr dirty="0"/>
            </a:br>
            <a:r>
              <a:rPr dirty="0"/>
              <a:t>• </a:t>
            </a:r>
            <a:r>
              <a:rPr lang="en-US" dirty="0"/>
              <a:t>If you plan on selling your house, ask </a:t>
            </a:r>
            <a:r>
              <a:rPr dirty="0"/>
              <a:t>your agent about pre-listing inspections.</a:t>
            </a:r>
          </a:p>
        </p:txBody>
      </p:sp>
      <p:sp>
        <p:nvSpPr>
          <p:cNvPr id="10" name="TextBox 9">
            <a:extLst>
              <a:ext uri="{FF2B5EF4-FFF2-40B4-BE49-F238E27FC236}">
                <a16:creationId xmlns:a16="http://schemas.microsoft.com/office/drawing/2014/main" id="{DC10952E-FB33-46EF-1246-9272C1085C22}"/>
              </a:ext>
            </a:extLst>
          </p:cNvPr>
          <p:cNvSpPr txBox="1"/>
          <p:nvPr/>
        </p:nvSpPr>
        <p:spPr>
          <a:xfrm>
            <a:off x="6838942" y="437795"/>
            <a:ext cx="3156577" cy="1508105"/>
          </a:xfrm>
          <a:prstGeom prst="rect">
            <a:avLst/>
          </a:prstGeom>
          <a:noFill/>
        </p:spPr>
        <p:txBody>
          <a:bodyPr wrap="square" rtlCol="0">
            <a:spAutoFit/>
          </a:bodyPr>
          <a:lstStyle/>
          <a:p>
            <a:pPr>
              <a:defRPr sz="2000" b="1">
                <a:solidFill>
                  <a:srgbClr val="3C3C3C"/>
                </a:solidFill>
              </a:defRPr>
            </a:pPr>
            <a:r>
              <a:rPr lang="en-US" sz="1400" dirty="0"/>
              <a:t>• </a:t>
            </a:r>
            <a:r>
              <a:rPr lang="en-US" sz="1300" dirty="0"/>
              <a:t>Turn on all utilities (electric, gas, water). </a:t>
            </a:r>
          </a:p>
          <a:p>
            <a:pPr>
              <a:defRPr sz="2000" b="1">
                <a:solidFill>
                  <a:srgbClr val="3C3C3C"/>
                </a:solidFill>
              </a:defRPr>
            </a:pPr>
            <a:r>
              <a:rPr lang="en-US" sz="1300" dirty="0"/>
              <a:t>• Clear access to attic, crawl space, electrical panel, HVAC, and water heater.</a:t>
            </a:r>
          </a:p>
          <a:p>
            <a:pPr>
              <a:defRPr sz="2000" b="1">
                <a:solidFill>
                  <a:srgbClr val="3C3C3C"/>
                </a:solidFill>
              </a:defRPr>
            </a:pPr>
            <a:r>
              <a:rPr lang="en-US" sz="1300" dirty="0"/>
              <a:t> • Unlock gates, garages, and outbuildings</a:t>
            </a:r>
          </a:p>
        </p:txBody>
      </p:sp>
      <p:sp>
        <p:nvSpPr>
          <p:cNvPr id="11" name="TextBox 10">
            <a:extLst>
              <a:ext uri="{FF2B5EF4-FFF2-40B4-BE49-F238E27FC236}">
                <a16:creationId xmlns:a16="http://schemas.microsoft.com/office/drawing/2014/main" id="{1AD14F32-24C3-0EE9-4471-CD378D8E1556}"/>
              </a:ext>
            </a:extLst>
          </p:cNvPr>
          <p:cNvSpPr txBox="1"/>
          <p:nvPr/>
        </p:nvSpPr>
        <p:spPr>
          <a:xfrm>
            <a:off x="200015" y="319177"/>
            <a:ext cx="2804160"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dirty="0"/>
              <a:t>General Maintenance</a:t>
            </a:r>
          </a:p>
        </p:txBody>
      </p:sp>
      <p:sp>
        <p:nvSpPr>
          <p:cNvPr id="13" name="TextBox 12">
            <a:extLst>
              <a:ext uri="{FF2B5EF4-FFF2-40B4-BE49-F238E27FC236}">
                <a16:creationId xmlns:a16="http://schemas.microsoft.com/office/drawing/2014/main" id="{21EF82C7-4670-C650-447A-7DB3D2347711}"/>
              </a:ext>
            </a:extLst>
          </p:cNvPr>
          <p:cNvSpPr txBox="1"/>
          <p:nvPr/>
        </p:nvSpPr>
        <p:spPr>
          <a:xfrm>
            <a:off x="266681" y="711125"/>
            <a:ext cx="2804160" cy="2092881"/>
          </a:xfrm>
          <a:prstGeom prst="rect">
            <a:avLst/>
          </a:prstGeom>
          <a:noFill/>
        </p:spPr>
        <p:txBody>
          <a:bodyPr wrap="square" rtlCol="0">
            <a:spAutoFit/>
          </a:bodyPr>
          <a:lstStyle/>
          <a:p>
            <a:r>
              <a:rPr lang="en-US" sz="1300" dirty="0"/>
              <a:t>• Replace burned-out bulbs &amp; missing outlet covers.</a:t>
            </a:r>
          </a:p>
          <a:p>
            <a:r>
              <a:rPr lang="en-US" sz="1300" dirty="0"/>
              <a:t>• Clean rooms &amp; remove clutter. </a:t>
            </a:r>
          </a:p>
          <a:p>
            <a:r>
              <a:rPr lang="en-US" sz="1300" dirty="0"/>
              <a:t>• Tighten loose handles &amp; hinges.</a:t>
            </a:r>
          </a:p>
          <a:p>
            <a:r>
              <a:rPr lang="en-US" sz="1300" dirty="0"/>
              <a:t>• Test all windows &amp; locks; repair torn screens.</a:t>
            </a:r>
          </a:p>
          <a:p>
            <a:r>
              <a:rPr lang="en-US" sz="1300" dirty="0"/>
              <a:t>• Fix leaks under sinks &amp; around toilets.</a:t>
            </a:r>
          </a:p>
          <a:p>
            <a:r>
              <a:rPr lang="en-US" sz="1300" dirty="0"/>
              <a:t>• Replace dirty HVAC filters.</a:t>
            </a:r>
          </a:p>
          <a:p>
            <a:r>
              <a:rPr lang="en-US" sz="1300" dirty="0"/>
              <a:t>• Test smoke &amp; CO detectors</a:t>
            </a:r>
          </a:p>
        </p:txBody>
      </p:sp>
      <p:sp>
        <p:nvSpPr>
          <p:cNvPr id="14" name="TextBox 13">
            <a:extLst>
              <a:ext uri="{FF2B5EF4-FFF2-40B4-BE49-F238E27FC236}">
                <a16:creationId xmlns:a16="http://schemas.microsoft.com/office/drawing/2014/main" id="{A8C425C1-84C9-C2EA-A42E-1D73A7194020}"/>
              </a:ext>
            </a:extLst>
          </p:cNvPr>
          <p:cNvSpPr txBox="1"/>
          <p:nvPr/>
        </p:nvSpPr>
        <p:spPr>
          <a:xfrm>
            <a:off x="3415669" y="4289425"/>
            <a:ext cx="3219436"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b="1" dirty="0"/>
              <a:t>Exterior &amp; Grounds</a:t>
            </a:r>
            <a:endParaRPr sz="1600" dirty="0"/>
          </a:p>
        </p:txBody>
      </p:sp>
      <p:sp>
        <p:nvSpPr>
          <p:cNvPr id="15" name="TextBox 14">
            <a:extLst>
              <a:ext uri="{FF2B5EF4-FFF2-40B4-BE49-F238E27FC236}">
                <a16:creationId xmlns:a16="http://schemas.microsoft.com/office/drawing/2014/main" id="{BBEE2E07-01B1-7122-D400-9FA425E414E0}"/>
              </a:ext>
            </a:extLst>
          </p:cNvPr>
          <p:cNvSpPr txBox="1"/>
          <p:nvPr/>
        </p:nvSpPr>
        <p:spPr>
          <a:xfrm>
            <a:off x="3449007" y="4683569"/>
            <a:ext cx="3152759" cy="2292935"/>
          </a:xfrm>
          <a:prstGeom prst="rect">
            <a:avLst/>
          </a:prstGeom>
          <a:noFill/>
        </p:spPr>
        <p:txBody>
          <a:bodyPr wrap="square" rtlCol="0">
            <a:spAutoFit/>
          </a:bodyPr>
          <a:lstStyle/>
          <a:p>
            <a:r>
              <a:rPr lang="en-US" sz="1300" dirty="0"/>
              <a:t>• Clean gutters; ensure downspouts drain away.</a:t>
            </a:r>
          </a:p>
          <a:p>
            <a:r>
              <a:rPr lang="en-US" sz="1300" dirty="0"/>
              <a:t>• Seal gaps around windows, doors, and trim. </a:t>
            </a:r>
          </a:p>
          <a:p>
            <a:r>
              <a:rPr lang="en-US" sz="1300" dirty="0"/>
              <a:t>• Repair/replace sections of siding if there is damage or holes. </a:t>
            </a:r>
          </a:p>
          <a:p>
            <a:r>
              <a:rPr lang="en-US" sz="1300" dirty="0"/>
              <a:t>• Test garage door &amp; safety reverse. </a:t>
            </a:r>
          </a:p>
          <a:p>
            <a:r>
              <a:rPr lang="en-US" sz="1300" dirty="0"/>
              <a:t>• Trim plants off siding &amp; roof. </a:t>
            </a:r>
          </a:p>
          <a:p>
            <a:r>
              <a:rPr lang="en-US" sz="1300" dirty="0"/>
              <a:t>• Clear debris near foundation. </a:t>
            </a:r>
          </a:p>
          <a:p>
            <a:r>
              <a:rPr lang="en-US" sz="1300" dirty="0"/>
              <a:t>• Check grading-soil should slope away from house</a:t>
            </a:r>
          </a:p>
        </p:txBody>
      </p:sp>
      <p:sp>
        <p:nvSpPr>
          <p:cNvPr id="16" name="TextBox 15">
            <a:extLst>
              <a:ext uri="{FF2B5EF4-FFF2-40B4-BE49-F238E27FC236}">
                <a16:creationId xmlns:a16="http://schemas.microsoft.com/office/drawing/2014/main" id="{B1764E78-5E78-24CD-6B1C-1B416A7E632A}"/>
              </a:ext>
            </a:extLst>
          </p:cNvPr>
          <p:cNvSpPr txBox="1"/>
          <p:nvPr/>
        </p:nvSpPr>
        <p:spPr>
          <a:xfrm>
            <a:off x="133350" y="3041123"/>
            <a:ext cx="2937491"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b="1" dirty="0"/>
              <a:t>Roof &amp; Attic</a:t>
            </a:r>
            <a:endParaRPr sz="1600" dirty="0"/>
          </a:p>
        </p:txBody>
      </p:sp>
      <p:sp>
        <p:nvSpPr>
          <p:cNvPr id="17" name="TextBox 16">
            <a:extLst>
              <a:ext uri="{FF2B5EF4-FFF2-40B4-BE49-F238E27FC236}">
                <a16:creationId xmlns:a16="http://schemas.microsoft.com/office/drawing/2014/main" id="{307AB221-553F-EF43-BC6C-E7D235BC28F8}"/>
              </a:ext>
            </a:extLst>
          </p:cNvPr>
          <p:cNvSpPr txBox="1"/>
          <p:nvPr/>
        </p:nvSpPr>
        <p:spPr>
          <a:xfrm>
            <a:off x="266681" y="3506457"/>
            <a:ext cx="2804160" cy="3693319"/>
          </a:xfrm>
          <a:prstGeom prst="rect">
            <a:avLst/>
          </a:prstGeom>
          <a:noFill/>
        </p:spPr>
        <p:txBody>
          <a:bodyPr wrap="square" rtlCol="0">
            <a:spAutoFit/>
          </a:bodyPr>
          <a:lstStyle/>
          <a:p>
            <a:r>
              <a:rPr lang="en-US" sz="1300" dirty="0"/>
              <a:t>• Replace missing or damaged shingles. </a:t>
            </a:r>
          </a:p>
          <a:p>
            <a:r>
              <a:rPr lang="en-US" sz="1300" dirty="0"/>
              <a:t>• Check flashing at chimneys &amp; vents. </a:t>
            </a:r>
          </a:p>
          <a:p>
            <a:r>
              <a:rPr lang="en-US" sz="1300" dirty="0"/>
              <a:t>• Clean gutters &amp; confirm proper drainage. </a:t>
            </a:r>
          </a:p>
          <a:p>
            <a:r>
              <a:rPr lang="en-US" sz="1300" dirty="0"/>
              <a:t>• Inspect fascia/soffits for rot or gaps. </a:t>
            </a:r>
          </a:p>
          <a:p>
            <a:r>
              <a:rPr lang="en-US" sz="1300" dirty="0"/>
              <a:t>• Look in attic for stains, daylight, or mold. </a:t>
            </a:r>
          </a:p>
          <a:p>
            <a:r>
              <a:rPr lang="en-US" sz="1300" dirty="0"/>
              <a:t>• Ensure insulation is dry &amp; ventilation open. </a:t>
            </a:r>
          </a:p>
          <a:p>
            <a:r>
              <a:rPr lang="en-US" sz="1300" dirty="0"/>
              <a:t>• Provide buyers with documentation of roof age, repairs, or warranty if available.</a:t>
            </a:r>
          </a:p>
          <a:p>
            <a:r>
              <a:rPr lang="en-US" sz="1300" dirty="0"/>
              <a:t>•If roof is over 15 years old, consider a roof inspection or certification from a roofer</a:t>
            </a:r>
          </a:p>
        </p:txBody>
      </p:sp>
      <p:sp>
        <p:nvSpPr>
          <p:cNvPr id="18" name="TextBox 17">
            <a:extLst>
              <a:ext uri="{FF2B5EF4-FFF2-40B4-BE49-F238E27FC236}">
                <a16:creationId xmlns:a16="http://schemas.microsoft.com/office/drawing/2014/main" id="{5BE198CC-A831-F6CC-A3BB-ED67D616B2AE}"/>
              </a:ext>
            </a:extLst>
          </p:cNvPr>
          <p:cNvSpPr txBox="1"/>
          <p:nvPr/>
        </p:nvSpPr>
        <p:spPr>
          <a:xfrm>
            <a:off x="6776085" y="99241"/>
            <a:ext cx="3082300"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dirty="0"/>
              <a:t>Before the Inspector Arrives </a:t>
            </a:r>
          </a:p>
        </p:txBody>
      </p:sp>
      <p:sp>
        <p:nvSpPr>
          <p:cNvPr id="19" name="TextBox 18">
            <a:extLst>
              <a:ext uri="{FF2B5EF4-FFF2-40B4-BE49-F238E27FC236}">
                <a16:creationId xmlns:a16="http://schemas.microsoft.com/office/drawing/2014/main" id="{FE9F1897-56C8-11A7-1C1F-B9FB33447631}"/>
              </a:ext>
            </a:extLst>
          </p:cNvPr>
          <p:cNvSpPr txBox="1"/>
          <p:nvPr/>
        </p:nvSpPr>
        <p:spPr>
          <a:xfrm>
            <a:off x="6915151" y="1945900"/>
            <a:ext cx="2876567" cy="338554"/>
          </a:xfrm>
          <a:prstGeom prst="rect">
            <a:avLst/>
          </a:prstGeom>
          <a:noFill/>
          <a:ln w="38100">
            <a:solidFill>
              <a:schemeClr val="accent1"/>
            </a:solidFill>
          </a:ln>
        </p:spPr>
        <p:txBody>
          <a:bodyPr wrap="square">
            <a:spAutoFit/>
          </a:bodyPr>
          <a:lstStyle/>
          <a:p>
            <a:pPr algn="ctr">
              <a:defRPr sz="2000" b="1">
                <a:solidFill>
                  <a:srgbClr val="3C3C3C"/>
                </a:solidFill>
              </a:defRPr>
            </a:pPr>
            <a:r>
              <a:rPr lang="en-US" sz="1600" b="1" dirty="0"/>
              <a:t>Bonus Tips</a:t>
            </a:r>
            <a:endParaRPr sz="1600" dirty="0"/>
          </a:p>
        </p:txBody>
      </p:sp>
      <p:sp>
        <p:nvSpPr>
          <p:cNvPr id="20" name="TextBox 19">
            <a:extLst>
              <a:ext uri="{FF2B5EF4-FFF2-40B4-BE49-F238E27FC236}">
                <a16:creationId xmlns:a16="http://schemas.microsoft.com/office/drawing/2014/main" id="{EBEC8FEE-EC5B-CD8F-FFD3-7E49E8B56F0C}"/>
              </a:ext>
            </a:extLst>
          </p:cNvPr>
          <p:cNvSpPr txBox="1"/>
          <p:nvPr/>
        </p:nvSpPr>
        <p:spPr>
          <a:xfrm>
            <a:off x="6776085" y="2349974"/>
            <a:ext cx="3148951" cy="1092607"/>
          </a:xfrm>
          <a:prstGeom prst="rect">
            <a:avLst/>
          </a:prstGeom>
          <a:noFill/>
        </p:spPr>
        <p:txBody>
          <a:bodyPr wrap="square" rtlCol="0">
            <a:spAutoFit/>
          </a:bodyPr>
          <a:lstStyle/>
          <a:p>
            <a:r>
              <a:rPr lang="en-US" sz="1300" dirty="0"/>
              <a:t>• Leave notes if something is off (e.g., winterized plumbing). </a:t>
            </a:r>
          </a:p>
          <a:p>
            <a:r>
              <a:rPr lang="en-US" sz="1300" dirty="0"/>
              <a:t>• Gather repair receipts or warranties. </a:t>
            </a:r>
          </a:p>
          <a:p>
            <a:r>
              <a:rPr lang="en-US" sz="1300" dirty="0"/>
              <a:t>• Plan for the inspection to take 3–4 hours</a:t>
            </a:r>
          </a:p>
        </p:txBody>
      </p:sp>
    </p:spTree>
  </p:cSld>
  <p:clrMapOvr>
    <a:masterClrMapping/>
  </p:clrMapOvr>
</p:sld>
</file>

<file path=ppt/theme/theme1.xml><?xml version="1.0" encoding="utf-8"?>
<a:theme xmlns:a="http://schemas.openxmlformats.org/drawingml/2006/main" name="Facet">
  <a:themeElements>
    <a:clrScheme name="Custom 7">
      <a:dk1>
        <a:sysClr val="windowText" lastClr="000000"/>
      </a:dk1>
      <a:lt1>
        <a:sysClr val="window" lastClr="FFFFFF"/>
      </a:lt1>
      <a:dk2>
        <a:srgbClr val="4E3B30"/>
      </a:dk2>
      <a:lt2>
        <a:srgbClr val="FBEEC9"/>
      </a:lt2>
      <a:accent1>
        <a:srgbClr val="FCECD5"/>
      </a:accent1>
      <a:accent2>
        <a:srgbClr val="A5644E"/>
      </a:accent2>
      <a:accent3>
        <a:srgbClr val="B58B80"/>
      </a:accent3>
      <a:accent4>
        <a:srgbClr val="C3986D"/>
      </a:accent4>
      <a:accent5>
        <a:srgbClr val="A19574"/>
      </a:accent5>
      <a:accent6>
        <a:srgbClr val="E3B07D"/>
      </a:accent6>
      <a:hlink>
        <a:srgbClr val="AD1F1F"/>
      </a:hlink>
      <a:folHlink>
        <a:srgbClr val="FFC42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5749</TotalTime>
  <Words>585</Words>
  <Application>Microsoft Office PowerPoint</Application>
  <PresentationFormat>Custom</PresentationFormat>
  <Paragraphs>65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Trebuchet MS</vt:lpstr>
      <vt:lpstr>Wingdings 3</vt:lpstr>
      <vt:lpstr>Facet</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pwelborn</dc:creator>
  <cp:keywords/>
  <dc:description>generated using python-pptx</dc:description>
  <cp:lastModifiedBy>Penni Welborn</cp:lastModifiedBy>
  <cp:revision>5</cp:revision>
  <cp:lastPrinted>2025-11-17T19:51:24Z</cp:lastPrinted>
  <dcterms:created xsi:type="dcterms:W3CDTF">2013-01-27T09:14:16Z</dcterms:created>
  <dcterms:modified xsi:type="dcterms:W3CDTF">2026-02-03T19:35:52Z</dcterms:modified>
  <cp:category/>
</cp:coreProperties>
</file>